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75" r:id="rId5"/>
    <p:sldId id="391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3246F17-C3ED-4936-94D6-48907A98DB5C}">
          <p14:sldIdLst>
            <p14:sldId id="375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0E0E0"/>
    <a:srgbClr val="DC202E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752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7/17/2020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July 17, 2020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July 17, 2020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1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6.xml"/><Relationship Id="rId7" Type="http://schemas.openxmlformats.org/officeDocument/2006/relationships/image" Target="../media/image10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11" Type="http://schemas.openxmlformats.org/officeDocument/2006/relationships/image" Target="../media/image14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6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7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8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28.xml"/><Relationship Id="rId7" Type="http://schemas.openxmlformats.org/officeDocument/2006/relationships/image" Target="../media/image1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6213844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Weekly Connect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/>
              <a:t>Airsim</a:t>
            </a:r>
            <a:r>
              <a:rPr lang="en-US" dirty="0"/>
              <a:t> + VINS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Ritvik Pandey</a:t>
            </a:r>
          </a:p>
          <a:p>
            <a:pPr lvl="1"/>
            <a:r>
              <a:rPr lang="en-US" dirty="0"/>
              <a:t>Intern H402743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2E0E4-01A1-4C54-9EE7-019C7AA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EB09EA-9CA7-4BA1-BA03-DEEDCA49E371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17,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2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C755807-C2D8-40B7-864B-6EAC17490F5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1921" y="1495424"/>
            <a:ext cx="10047231" cy="5362576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2E0EB-D334-431F-AAC1-0EE822415FB0}"/>
              </a:ext>
            </a:extLst>
          </p:cNvPr>
          <p:cNvSpPr txBox="1"/>
          <p:nvPr/>
        </p:nvSpPr>
        <p:spPr>
          <a:xfrm>
            <a:off x="495299" y="972657"/>
            <a:ext cx="114204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The ground truth is published at much higher frequency </a:t>
            </a:r>
            <a:r>
              <a:rPr lang="en-US" b="1" dirty="0"/>
              <a:t>(150hz</a:t>
            </a:r>
            <a:r>
              <a:rPr lang="en-US" dirty="0"/>
              <a:t>) and VINS output is set to publish at </a:t>
            </a:r>
            <a:r>
              <a:rPr lang="en-US" b="1" dirty="0"/>
              <a:t>10hz</a:t>
            </a:r>
            <a:r>
              <a:rPr lang="en-US" dirty="0"/>
              <a:t> hence it was better to show it as points and not zigzag lines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17EF2-1B72-40DD-B00D-DA17773ACC30}"/>
              </a:ext>
            </a:extLst>
          </p:cNvPr>
          <p:cNvSpPr/>
          <p:nvPr/>
        </p:nvSpPr>
        <p:spPr>
          <a:xfrm>
            <a:off x="8448675" y="196317"/>
            <a:ext cx="3248025" cy="646331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Red: </a:t>
            </a:r>
            <a:r>
              <a:rPr lang="en-US" dirty="0"/>
              <a:t>Ground truth</a:t>
            </a:r>
          </a:p>
          <a:p>
            <a:r>
              <a:rPr lang="en-US" b="1" dirty="0"/>
              <a:t>Green: </a:t>
            </a:r>
            <a:r>
              <a:rPr lang="en-US" dirty="0"/>
              <a:t>pose-graph estimates</a:t>
            </a:r>
          </a:p>
        </p:txBody>
      </p:sp>
    </p:spTree>
    <p:extLst>
      <p:ext uri="{BB962C8B-B14F-4D97-AF65-F5344CB8AC3E}">
        <p14:creationId xmlns:p14="http://schemas.microsoft.com/office/powerpoint/2010/main" val="342444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1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DIMENSIONS of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343026"/>
            <a:ext cx="5372100" cy="4457700"/>
          </a:xfrm>
        </p:spPr>
        <p:txBody>
          <a:bodyPr/>
          <a:lstStyle/>
          <a:p>
            <a:r>
              <a:rPr lang="en-US" dirty="0"/>
              <a:t>Translation Error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Frequency test</a:t>
            </a:r>
          </a:p>
          <a:p>
            <a:pPr lvl="1">
              <a:buNone/>
            </a:pPr>
            <a:endParaRPr lang="en-US" dirty="0"/>
          </a:p>
          <a:p>
            <a:pPr lvl="0"/>
            <a:r>
              <a:rPr lang="en-US" dirty="0">
                <a:solidFill>
                  <a:prstClr val="black"/>
                </a:solidFill>
              </a:rPr>
              <a:t>Range of motion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pPr lvl="0">
              <a:buFont typeface="+mj-lt"/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Code Architecture</a:t>
            </a:r>
          </a:p>
          <a:p>
            <a:pPr lvl="1">
              <a:buNone/>
            </a:pPr>
            <a:endParaRPr lang="en-US" dirty="0">
              <a:solidFill>
                <a:prstClr val="black"/>
              </a:solidFill>
            </a:endParaRP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Error Plots</a:t>
            </a:r>
          </a:p>
          <a:p>
            <a:pPr lvl="1">
              <a:buNone/>
            </a:pPr>
            <a:endParaRPr lang="en-US" dirty="0">
              <a:solidFill>
                <a:prstClr val="black"/>
              </a:solidFill>
            </a:endParaRPr>
          </a:p>
          <a:p>
            <a:pPr lvl="0">
              <a:buAutoNum type="arabicPeriod" startAt="4"/>
            </a:pPr>
            <a:r>
              <a:rPr lang="en-US" dirty="0" err="1">
                <a:solidFill>
                  <a:prstClr val="black"/>
                </a:solidFill>
              </a:rPr>
              <a:t>ArduPilot</a:t>
            </a:r>
            <a:r>
              <a:rPr lang="en-US" dirty="0">
                <a:solidFill>
                  <a:prstClr val="black"/>
                </a:solidFill>
              </a:rPr>
              <a:t> - SITL</a:t>
            </a:r>
          </a:p>
          <a:p>
            <a:pPr marL="0" lvl="0" indent="0">
              <a:buNone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</a:t>
            </a:fld>
            <a:endParaRPr lang="en-US"/>
          </a:p>
        </p:txBody>
      </p:sp>
      <p:pic>
        <p:nvPicPr>
          <p:cNvPr id="71686" name="Picture 6" descr="Experiment with Visual Odometry - ROVIO - Blog - ArduPilot Discourse">
            <a:extLst>
              <a:ext uri="{FF2B5EF4-FFF2-40B4-BE49-F238E27FC236}">
                <a16:creationId xmlns:a16="http://schemas.microsoft.com/office/drawing/2014/main" id="{17B242A7-8914-48AB-8673-F62DF1882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183" y="495299"/>
            <a:ext cx="2747044" cy="15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D1C13-F3A4-440C-8B3D-EB38118E1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2248482"/>
            <a:ext cx="6972300" cy="42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59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E7359-E084-44BB-B0FB-DCA3C0E297DB}"/>
              </a:ext>
            </a:extLst>
          </p:cNvPr>
          <p:cNvSpPr txBox="1"/>
          <p:nvPr/>
        </p:nvSpPr>
        <p:spPr>
          <a:xfrm>
            <a:off x="495299" y="1343025"/>
            <a:ext cx="586740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Tweaks made: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IMU initial standard deviation check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Camera to IMU extrinsic co-ordinate fix </a:t>
            </a:r>
            <a:br>
              <a:rPr lang="en-US" dirty="0"/>
            </a:br>
            <a:r>
              <a:rPr lang="en-US" dirty="0"/>
              <a:t>(camera and IMU/body both follow a right-hand co-ordinate system but camera has +Z axis in forward direction while IMU has +X)</a:t>
            </a:r>
          </a:p>
        </p:txBody>
      </p:sp>
      <p:pic>
        <p:nvPicPr>
          <p:cNvPr id="5" name="Picture 4" descr="A picture containing game, dark, light, basketball&#10;&#10;Description automatically generated">
            <a:extLst>
              <a:ext uri="{FF2B5EF4-FFF2-40B4-BE49-F238E27FC236}">
                <a16:creationId xmlns:a16="http://schemas.microsoft.com/office/drawing/2014/main" id="{F26C1B13-9FD0-4757-9850-1668E2A9B55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176" y="3771806"/>
            <a:ext cx="3200400" cy="294597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468BB7-586A-4AB6-90FA-00AA7151E0D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6225" y="3771806"/>
            <a:ext cx="2971799" cy="293642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6E6D93F-158E-4367-857A-A0D649155EC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5673" y="2049143"/>
            <a:ext cx="4605336" cy="46686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3CE22AF-E81F-421D-A6F6-A0B8A1334EAE}"/>
              </a:ext>
            </a:extLst>
          </p:cNvPr>
          <p:cNvGrpSpPr/>
          <p:nvPr/>
        </p:nvGrpSpPr>
        <p:grpSpPr>
          <a:xfrm>
            <a:off x="7363999" y="0"/>
            <a:ext cx="4084228" cy="2045967"/>
            <a:chOff x="7363999" y="0"/>
            <a:chExt cx="4084228" cy="2045967"/>
          </a:xfrm>
        </p:grpSpPr>
        <p:pic>
          <p:nvPicPr>
            <p:cNvPr id="72706" name="Picture 2" descr="Camera-imu frame transformation What is the parameter Tic Pc ...">
              <a:extLst>
                <a:ext uri="{FF2B5EF4-FFF2-40B4-BE49-F238E27FC236}">
                  <a16:creationId xmlns:a16="http://schemas.microsoft.com/office/drawing/2014/main" id="{11EA3FA7-836C-466A-9A0D-5E41E25AA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3999" y="0"/>
              <a:ext cx="4084228" cy="204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6EE40D-8655-4DB0-A1E3-37A23C4EC9C1}"/>
                </a:ext>
              </a:extLst>
            </p:cNvPr>
            <p:cNvSpPr/>
            <p:nvPr/>
          </p:nvSpPr>
          <p:spPr>
            <a:xfrm>
              <a:off x="9124950" y="3176"/>
              <a:ext cx="876300" cy="777874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A8993C-90ED-4E85-B9C4-916233DC64E0}"/>
                </a:ext>
              </a:extLst>
            </p:cNvPr>
            <p:cNvSpPr/>
            <p:nvPr/>
          </p:nvSpPr>
          <p:spPr>
            <a:xfrm>
              <a:off x="10002426" y="392112"/>
              <a:ext cx="779874" cy="69373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72710" name="Picture 6" descr="PDF] Pose Estimation of a Mobile Robot Based on Fusion of IMU Data ...">
            <a:extLst>
              <a:ext uri="{FF2B5EF4-FFF2-40B4-BE49-F238E27FC236}">
                <a16:creationId xmlns:a16="http://schemas.microsoft.com/office/drawing/2014/main" id="{A0C1A0B5-3AD7-4C35-AA97-51AC324C6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4"/>
          <a:stretch/>
        </p:blipFill>
        <p:spPr bwMode="auto">
          <a:xfrm>
            <a:off x="6007272" y="2371796"/>
            <a:ext cx="952502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DF] Pose Estimation of a Mobile Robot Based on Fusion of IMU Data ...">
            <a:extLst>
              <a:ext uri="{FF2B5EF4-FFF2-40B4-BE49-F238E27FC236}">
                <a16:creationId xmlns:a16="http://schemas.microsoft.com/office/drawing/2014/main" id="{8BCB55F8-1A01-4D66-9B34-005A6C031D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2"/>
          <a:stretch/>
        </p:blipFill>
        <p:spPr bwMode="auto">
          <a:xfrm>
            <a:off x="6069186" y="249622"/>
            <a:ext cx="828675" cy="87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PDF] Pose Estimation of a Mobile Robot Based on Fusion of IMU Data ...">
            <a:extLst>
              <a:ext uri="{FF2B5EF4-FFF2-40B4-BE49-F238E27FC236}">
                <a16:creationId xmlns:a16="http://schemas.microsoft.com/office/drawing/2014/main" id="{AA9ACC7F-90AB-45A6-95D9-F231CBB8F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7" r="24202"/>
          <a:stretch/>
        </p:blipFill>
        <p:spPr bwMode="auto">
          <a:xfrm>
            <a:off x="6049548" y="1232418"/>
            <a:ext cx="828675" cy="10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52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4343401" cy="419100"/>
          </a:xfrm>
        </p:spPr>
        <p:txBody>
          <a:bodyPr/>
          <a:lstStyle/>
          <a:p>
            <a:r>
              <a:rPr lang="en-US" dirty="0"/>
              <a:t>Frequency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E7359-E084-44BB-B0FB-DCA3C0E297DB}"/>
              </a:ext>
            </a:extLst>
          </p:cNvPr>
          <p:cNvSpPr txBox="1"/>
          <p:nvPr/>
        </p:nvSpPr>
        <p:spPr>
          <a:xfrm>
            <a:off x="495299" y="1343025"/>
            <a:ext cx="586740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Tweaks made: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ROS wrapper publishing rate and delay duration changed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Disabled all checks for lidar and other sensors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6D358DD-85DE-4750-B963-FAB9C551E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554736"/>
              </p:ext>
            </p:extLst>
          </p:nvPr>
        </p:nvGraphicFramePr>
        <p:xfrm>
          <a:off x="552451" y="3529133"/>
          <a:ext cx="5029200" cy="227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42385649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7969744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4811999"/>
                    </a:ext>
                  </a:extLst>
                </a:gridCol>
              </a:tblGrid>
              <a:tr h="684738">
                <a:tc>
                  <a:txBody>
                    <a:bodyPr/>
                    <a:lstStyle/>
                    <a:p>
                      <a:r>
                        <a:rPr lang="en-US" dirty="0"/>
                        <a:t>IMU topic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topic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VINS output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10622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01128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 dirty="0"/>
                        <a:t>20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22693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 dirty="0"/>
                        <a:t>50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26881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 dirty="0"/>
                        <a:t>20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</a:t>
                      </a:r>
                      <a:r>
                        <a:rPr lang="en-US" dirty="0" err="1"/>
                        <a:t>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605832"/>
                  </a:ext>
                </a:extLst>
              </a:tr>
            </a:tbl>
          </a:graphicData>
        </a:graphic>
      </p:graphicFrame>
      <p:sp>
        <p:nvSpPr>
          <p:cNvPr id="18" name="Title 7">
            <a:extLst>
              <a:ext uri="{FF2B5EF4-FFF2-40B4-BE49-F238E27FC236}">
                <a16:creationId xmlns:a16="http://schemas.microsoft.com/office/drawing/2014/main" id="{25872303-3BAE-4452-A8EE-A0E9F54E4E4C}"/>
              </a:ext>
            </a:extLst>
          </p:cNvPr>
          <p:cNvSpPr txBox="1">
            <a:spLocks/>
          </p:cNvSpPr>
          <p:nvPr/>
        </p:nvSpPr>
        <p:spPr>
          <a:xfrm>
            <a:off x="6610351" y="495300"/>
            <a:ext cx="4343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Range of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97E74-7079-4FD4-9452-816A6509F83E}"/>
              </a:ext>
            </a:extLst>
          </p:cNvPr>
          <p:cNvSpPr txBox="1"/>
          <p:nvPr/>
        </p:nvSpPr>
        <p:spPr>
          <a:xfrm>
            <a:off x="6610351" y="1343025"/>
            <a:ext cx="5333999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Shapes tested: 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Bigger rectangle (~200m perimeter) with </a:t>
            </a:r>
            <a:r>
              <a:rPr lang="en-US" b="1" dirty="0"/>
              <a:t>no loop closure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Random directional motions 100-200m traversed.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Deviations become significant as path length is increased beyond that without loop closure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Could not test path lengths </a:t>
            </a:r>
            <a:r>
              <a:rPr lang="en-US" dirty="0" err="1"/>
              <a:t>upto</a:t>
            </a:r>
            <a:r>
              <a:rPr lang="en-US" dirty="0"/>
              <a:t> a 1-2 km as drone moves out of environment and looses all features.</a:t>
            </a:r>
          </a:p>
        </p:txBody>
      </p:sp>
    </p:spTree>
    <p:extLst>
      <p:ext uri="{BB962C8B-B14F-4D97-AF65-F5344CB8AC3E}">
        <p14:creationId xmlns:p14="http://schemas.microsoft.com/office/powerpoint/2010/main" val="50692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DE9CB9-E180-4AB2-95B5-F79BE415D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5" y="1437940"/>
            <a:ext cx="1135538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7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72DF4-2E60-4B05-9EC6-F36C07D1F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7" y="1209675"/>
            <a:ext cx="107346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8B3FE-5561-4186-A7CA-5C2BE4059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72754"/>
            <a:ext cx="12192000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5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8C138-9E7C-4EDD-A2E7-6056D0682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05037"/>
            <a:ext cx="12192000" cy="44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79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FA65D0D-B9EC-4A71-B952-356B5CF538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0" t="3905" r="6112" b="4700"/>
          <a:stretch/>
        </p:blipFill>
        <p:spPr>
          <a:xfrm>
            <a:off x="276226" y="3241633"/>
            <a:ext cx="4714876" cy="3476148"/>
          </a:xfrm>
          <a:prstGeom prst="rect">
            <a:avLst/>
          </a:prstGeom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5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2E0EB-D334-431F-AAC1-0EE822415FB0}"/>
              </a:ext>
            </a:extLst>
          </p:cNvPr>
          <p:cNvSpPr txBox="1"/>
          <p:nvPr/>
        </p:nvSpPr>
        <p:spPr>
          <a:xfrm>
            <a:off x="495299" y="1181100"/>
            <a:ext cx="430530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Red: </a:t>
            </a:r>
            <a:r>
              <a:rPr lang="en-US" dirty="0"/>
              <a:t>Ground truth</a:t>
            </a:r>
          </a:p>
          <a:p>
            <a:pPr algn="l"/>
            <a:r>
              <a:rPr lang="en-US" b="1" dirty="0"/>
              <a:t>Green: </a:t>
            </a:r>
            <a:r>
              <a:rPr lang="en-US" dirty="0"/>
              <a:t>pose-graph estimates</a:t>
            </a:r>
          </a:p>
          <a:p>
            <a:pPr algn="l"/>
            <a:endParaRPr lang="en-US" b="1" dirty="0"/>
          </a:p>
          <a:p>
            <a:pPr algn="l"/>
            <a:r>
              <a:rPr lang="en-US" dirty="0"/>
              <a:t>The ground truth is published at much higher frequency </a:t>
            </a:r>
            <a:r>
              <a:rPr lang="en-US" b="1" dirty="0"/>
              <a:t>(150hz</a:t>
            </a:r>
            <a:r>
              <a:rPr lang="en-US" dirty="0"/>
              <a:t>) and VINS output is set to publish at </a:t>
            </a:r>
            <a:r>
              <a:rPr lang="en-US" b="1" dirty="0"/>
              <a:t>10hz</a:t>
            </a:r>
            <a:r>
              <a:rPr lang="en-US" dirty="0"/>
              <a:t> hence it was better to show it as points and not zigzag lines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F03F33-007A-4675-872C-D3CC78AD70FB}"/>
              </a:ext>
            </a:extLst>
          </p:cNvPr>
          <p:cNvGrpSpPr/>
          <p:nvPr/>
        </p:nvGrpSpPr>
        <p:grpSpPr>
          <a:xfrm>
            <a:off x="5429249" y="432498"/>
            <a:ext cx="6557963" cy="5929185"/>
            <a:chOff x="5286374" y="1698545"/>
            <a:chExt cx="6557963" cy="5929185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03442BF2-DB58-48DD-8B47-36E3A82BE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6374" y="1698545"/>
              <a:ext cx="6486525" cy="1631431"/>
            </a:xfrm>
            <a:prstGeom prst="rect">
              <a:avLst/>
            </a:prstGeom>
          </p:spPr>
        </p:pic>
        <p:pic>
          <p:nvPicPr>
            <p:cNvPr id="10" name="Picture 9" descr="A close up of a map&#10;&#10;Description automatically generated">
              <a:extLst>
                <a:ext uri="{FF2B5EF4-FFF2-40B4-BE49-F238E27FC236}">
                  <a16:creationId xmlns:a16="http://schemas.microsoft.com/office/drawing/2014/main" id="{2DAD13A8-C56C-4596-A959-8868BF4F0B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57812" y="5996298"/>
              <a:ext cx="6486525" cy="1631432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EEB2F3A9-F973-42FC-BE9B-80A9A7187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86374" y="3847421"/>
              <a:ext cx="6486525" cy="1631432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6594304-E165-4FC4-892D-38CEEB4A3BBB}"/>
              </a:ext>
            </a:extLst>
          </p:cNvPr>
          <p:cNvSpPr/>
          <p:nvPr/>
        </p:nvSpPr>
        <p:spPr>
          <a:xfrm>
            <a:off x="371475" y="1147811"/>
            <a:ext cx="3257550" cy="6000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878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C9DBAC035494BA4B1E9ED8FA870B7" ma:contentTypeVersion="10" ma:contentTypeDescription="Create a new document." ma:contentTypeScope="" ma:versionID="dff2efe89d83d1c4405129fdb35d7cc6">
  <xsd:schema xmlns:xsd="http://www.w3.org/2001/XMLSchema" xmlns:xs="http://www.w3.org/2001/XMLSchema" xmlns:p="http://schemas.microsoft.com/office/2006/metadata/properties" xmlns:ns3="ebcbd75c-e4ca-4927-bc28-c3380ef6dc55" xmlns:ns4="3aa2a15c-b9df-4e5f-a901-6d0fe1a76846" targetNamespace="http://schemas.microsoft.com/office/2006/metadata/properties" ma:root="true" ma:fieldsID="cb12f2dd359114b76f6651a9cc95deb7" ns3:_="" ns4:_="">
    <xsd:import namespace="ebcbd75c-e4ca-4927-bc28-c3380ef6dc55"/>
    <xsd:import namespace="3aa2a15c-b9df-4e5f-a901-6d0fe1a768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d75c-e4ca-4927-bc28-c3380ef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2a15c-b9df-4e5f-a901-6d0fe1a768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2EFF21-054A-4F2E-893C-59FB38F61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bd75c-e4ca-4927-bc28-c3380ef6dc55"/>
    <ds:schemaRef ds:uri="3aa2a15c-b9df-4e5f-a901-6d0fe1a76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8308AD-929C-4AF1-934C-AD13F105D728}">
  <ds:schemaRefs>
    <ds:schemaRef ds:uri="http://schemas.microsoft.com/office/infopath/2007/PartnerControls"/>
    <ds:schemaRef ds:uri="3aa2a15c-b9df-4e5f-a901-6d0fe1a76846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ebcbd75c-e4ca-4927-bc28-c3380ef6dc5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206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Wingdings</vt:lpstr>
      <vt:lpstr>Honeywell 2019</vt:lpstr>
      <vt:lpstr>think-cell Slide</vt:lpstr>
      <vt:lpstr>Weekly Connect Airsim + VINS</vt:lpstr>
      <vt:lpstr>DIMENSIONS of UPDATES</vt:lpstr>
      <vt:lpstr>Translation error</vt:lpstr>
      <vt:lpstr>Frequency TEST</vt:lpstr>
      <vt:lpstr>Code Architecture (VINS)</vt:lpstr>
      <vt:lpstr>Code Architecture (VINS)</vt:lpstr>
      <vt:lpstr>Code Architecture (VINS)</vt:lpstr>
      <vt:lpstr>Code Architecture (VINS)</vt:lpstr>
      <vt:lpstr>Error Plots</vt:lpstr>
      <vt:lpstr>Error Plots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Pandey, Ritvik</cp:lastModifiedBy>
  <cp:revision>95</cp:revision>
  <dcterms:created xsi:type="dcterms:W3CDTF">2019-07-18T16:20:17Z</dcterms:created>
  <dcterms:modified xsi:type="dcterms:W3CDTF">2020-07-17T07:30:40Z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0x010100477C9DBAC035494BA4B1E9ED8FA870B7</vt:lpwstr>
  </property>
</Properties>
</file>